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65938" cy="95408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9544-3D5B-EF31-83CB-A93D40E531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36A90466-2BB1-0FDD-82BA-464C461F38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3181550-4E38-8CC5-D54D-7AE3D86EB72B}"/>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5" name="Footer Placeholder 4">
            <a:extLst>
              <a:ext uri="{FF2B5EF4-FFF2-40B4-BE49-F238E27FC236}">
                <a16:creationId xmlns:a16="http://schemas.microsoft.com/office/drawing/2014/main" id="{4D80D724-F7FA-4BD0-0B7E-82A01294A10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DCCDCFE-D885-67CF-3B7D-41124F39618B}"/>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261292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5A5C2-07F4-6C68-ADDD-5DFEC0A0155E}"/>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2D3CFAB-6D70-509E-A9B0-B9053A4891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2B6E98F-C5E6-26F9-6595-CA8FFF03A521}"/>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5" name="Footer Placeholder 4">
            <a:extLst>
              <a:ext uri="{FF2B5EF4-FFF2-40B4-BE49-F238E27FC236}">
                <a16:creationId xmlns:a16="http://schemas.microsoft.com/office/drawing/2014/main" id="{C47FB732-E1B0-ADCE-3ECB-0428DA87032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CC6EBD0-0BB0-23E8-EF49-4800136E15D2}"/>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167921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435ED8-4DE4-38AF-EE9D-0F617F99F2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71E4E439-1B00-C7B4-51EC-B6E844ABB4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B9F58DF-CD65-A004-CDFD-0F0CE186C713}"/>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5" name="Footer Placeholder 4">
            <a:extLst>
              <a:ext uri="{FF2B5EF4-FFF2-40B4-BE49-F238E27FC236}">
                <a16:creationId xmlns:a16="http://schemas.microsoft.com/office/drawing/2014/main" id="{C1A238BF-7E92-5985-8D45-B40F150454D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4F89221-9C2D-7DBC-EF2E-8D4C3EFCEF32}"/>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3891902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1022D-0B49-C663-74C4-1E13077CE88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2C89BE2-5957-5B30-0302-7F0B2D91F7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7078477-1D2B-34ED-557E-D5115626EBAF}"/>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5" name="Footer Placeholder 4">
            <a:extLst>
              <a:ext uri="{FF2B5EF4-FFF2-40B4-BE49-F238E27FC236}">
                <a16:creationId xmlns:a16="http://schemas.microsoft.com/office/drawing/2014/main" id="{EC10B774-FD1D-FC8D-514A-4E0943EE1F6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6E0DFD0-D4A6-C3A5-C640-A9C1DCB4B3ED}"/>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71436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4F3D-88A3-73D2-3D1D-D8C1383265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0A37FDB-2EAB-B3B4-016E-39AE65BAE5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BC86F3-F8D1-D339-FF5A-C43D7448561B}"/>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5" name="Footer Placeholder 4">
            <a:extLst>
              <a:ext uri="{FF2B5EF4-FFF2-40B4-BE49-F238E27FC236}">
                <a16:creationId xmlns:a16="http://schemas.microsoft.com/office/drawing/2014/main" id="{4EB0404C-1585-5C71-257D-1FCAF6C251A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B9519D2-8BB8-5997-5AA0-54B44E1F8080}"/>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140477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1F9D7-D30C-D252-8E45-70890D946FC0}"/>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257653F-1D8B-C492-7C45-6762E4DAD9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08C8856-BEED-94FD-B282-EAF4D605B2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B6728094-96CC-8C8B-E057-5387D11D7126}"/>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6" name="Footer Placeholder 5">
            <a:extLst>
              <a:ext uri="{FF2B5EF4-FFF2-40B4-BE49-F238E27FC236}">
                <a16:creationId xmlns:a16="http://schemas.microsoft.com/office/drawing/2014/main" id="{BE6FCDD4-8F84-0B6C-FAB0-879DE5EE249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C84D642-2E74-7D5E-1C97-F459A4656155}"/>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2830903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46FDD-BDE7-4397-4FF1-67D936F06A64}"/>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1267671-C47E-DB6A-7729-A0A61C047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C4C3EB-4111-F5D2-4069-84D32B773F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562B4251-5BA0-5E82-1B49-4F6C4C7D70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01955B-5BB2-F0FD-1363-AF5C6C3949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0556E28B-E5F8-F086-83C7-D5FD5EA6F965}"/>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8" name="Footer Placeholder 7">
            <a:extLst>
              <a:ext uri="{FF2B5EF4-FFF2-40B4-BE49-F238E27FC236}">
                <a16:creationId xmlns:a16="http://schemas.microsoft.com/office/drawing/2014/main" id="{DF817C4D-976B-CCA9-B099-DA74FECC73E6}"/>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55491D06-EDCB-3573-C4DC-8326A72E9E14}"/>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316966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7BDCF-2941-F8A0-33DA-250A0F18BEBB}"/>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6A0D61A-6DA9-1E76-5F87-ACDAC49D3814}"/>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4" name="Footer Placeholder 3">
            <a:extLst>
              <a:ext uri="{FF2B5EF4-FFF2-40B4-BE49-F238E27FC236}">
                <a16:creationId xmlns:a16="http://schemas.microsoft.com/office/drawing/2014/main" id="{BFEA80C8-22C2-9A7D-47F2-01F11B75C390}"/>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E646E456-082D-E03F-7A5F-D7039298C34B}"/>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224147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1FFB96-590A-6B69-5C06-DD708F531926}"/>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3" name="Footer Placeholder 2">
            <a:extLst>
              <a:ext uri="{FF2B5EF4-FFF2-40B4-BE49-F238E27FC236}">
                <a16:creationId xmlns:a16="http://schemas.microsoft.com/office/drawing/2014/main" id="{0308AD65-C614-6387-E305-53D70B580523}"/>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3243FA0E-C496-08A1-17E4-E1301B30ADDE}"/>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428976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C75BC-F1D0-D5CA-6290-56D829C445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050B11B7-88CD-8000-DDED-99E2C2557A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0AB2920B-73A5-7218-7BA1-241A6C7267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5E5F73-FA52-5348-253F-6833D6C49206}"/>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6" name="Footer Placeholder 5">
            <a:extLst>
              <a:ext uri="{FF2B5EF4-FFF2-40B4-BE49-F238E27FC236}">
                <a16:creationId xmlns:a16="http://schemas.microsoft.com/office/drawing/2014/main" id="{DEDF4F8E-13A3-A881-DCFE-D3949ECD5F9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12E9AA9-70FC-0816-BBF9-5B4491DF7268}"/>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380635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8019E-3AF2-F924-B9F4-C78A9A50FF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FEA595EA-A73D-B69E-1DDF-EE0D09F7C6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FA7DF5D0-4EFD-07B3-C7AB-785E5F4FC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968D71-7C81-C8FA-9F73-D32BD652AC27}"/>
              </a:ext>
            </a:extLst>
          </p:cNvPr>
          <p:cNvSpPr>
            <a:spLocks noGrp="1"/>
          </p:cNvSpPr>
          <p:nvPr>
            <p:ph type="dt" sz="half" idx="10"/>
          </p:nvPr>
        </p:nvSpPr>
        <p:spPr/>
        <p:txBody>
          <a:bodyPr/>
          <a:lstStyle/>
          <a:p>
            <a:fld id="{DC62EC62-3A35-45D4-8F23-5C661F4188D8}" type="datetimeFigureOut">
              <a:rPr lang="en-IE" smtClean="0"/>
              <a:t>27/09/2023</a:t>
            </a:fld>
            <a:endParaRPr lang="en-IE"/>
          </a:p>
        </p:txBody>
      </p:sp>
      <p:sp>
        <p:nvSpPr>
          <p:cNvPr id="6" name="Footer Placeholder 5">
            <a:extLst>
              <a:ext uri="{FF2B5EF4-FFF2-40B4-BE49-F238E27FC236}">
                <a16:creationId xmlns:a16="http://schemas.microsoft.com/office/drawing/2014/main" id="{075C1118-9EFE-E07C-382E-B519AAE6FEA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191E1A5-65E8-0578-19B1-C301B39E37E6}"/>
              </a:ext>
            </a:extLst>
          </p:cNvPr>
          <p:cNvSpPr>
            <a:spLocks noGrp="1"/>
          </p:cNvSpPr>
          <p:nvPr>
            <p:ph type="sldNum" sz="quarter" idx="12"/>
          </p:nvPr>
        </p:nvSpPr>
        <p:spPr/>
        <p:txBody>
          <a:bodyPr/>
          <a:lstStyle/>
          <a:p>
            <a:fld id="{528609ED-6418-480B-98F8-7B7EDFA38FCD}" type="slidenum">
              <a:rPr lang="en-IE" smtClean="0"/>
              <a:t>‹#›</a:t>
            </a:fld>
            <a:endParaRPr lang="en-IE"/>
          </a:p>
        </p:txBody>
      </p:sp>
    </p:spTree>
    <p:extLst>
      <p:ext uri="{BB962C8B-B14F-4D97-AF65-F5344CB8AC3E}">
        <p14:creationId xmlns:p14="http://schemas.microsoft.com/office/powerpoint/2010/main" val="404636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BBEC7A-0DC5-A175-DB51-04D3D8BB3A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8CB7297-31A0-8DFB-42E6-1F965489F4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872A4C8-5B8F-7712-1921-5FC3B8C982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2EC62-3A35-45D4-8F23-5C661F4188D8}" type="datetimeFigureOut">
              <a:rPr lang="en-IE" smtClean="0"/>
              <a:t>27/09/2023</a:t>
            </a:fld>
            <a:endParaRPr lang="en-IE"/>
          </a:p>
        </p:txBody>
      </p:sp>
      <p:sp>
        <p:nvSpPr>
          <p:cNvPr id="5" name="Footer Placeholder 4">
            <a:extLst>
              <a:ext uri="{FF2B5EF4-FFF2-40B4-BE49-F238E27FC236}">
                <a16:creationId xmlns:a16="http://schemas.microsoft.com/office/drawing/2014/main" id="{CFC95438-C3B1-DCB5-4A19-F44ED0B805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B035C7E9-8D6F-F603-D55B-5ECA90586A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609ED-6418-480B-98F8-7B7EDFA38FCD}" type="slidenum">
              <a:rPr lang="en-IE" smtClean="0"/>
              <a:t>‹#›</a:t>
            </a:fld>
            <a:endParaRPr lang="en-IE"/>
          </a:p>
        </p:txBody>
      </p:sp>
    </p:spTree>
    <p:extLst>
      <p:ext uri="{BB962C8B-B14F-4D97-AF65-F5344CB8AC3E}">
        <p14:creationId xmlns:p14="http://schemas.microsoft.com/office/powerpoint/2010/main" val="185609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C71A1-ED5E-2A16-87D5-2109F436297A}"/>
              </a:ext>
            </a:extLst>
          </p:cNvPr>
          <p:cNvSpPr>
            <a:spLocks noGrp="1"/>
          </p:cNvSpPr>
          <p:nvPr>
            <p:ph type="ctrTitle"/>
          </p:nvPr>
        </p:nvSpPr>
        <p:spPr/>
        <p:txBody>
          <a:bodyPr/>
          <a:lstStyle/>
          <a:p>
            <a:r>
              <a:rPr lang="en-IE" dirty="0"/>
              <a:t>Case #: ABP-314232-22</a:t>
            </a:r>
            <a:br>
              <a:rPr lang="en-IE" dirty="0"/>
            </a:br>
            <a:r>
              <a:rPr lang="en-IE" dirty="0"/>
              <a:t>Dart West + Railway Order</a:t>
            </a:r>
          </a:p>
        </p:txBody>
      </p:sp>
      <p:sp>
        <p:nvSpPr>
          <p:cNvPr id="3" name="Subtitle 2">
            <a:extLst>
              <a:ext uri="{FF2B5EF4-FFF2-40B4-BE49-F238E27FC236}">
                <a16:creationId xmlns:a16="http://schemas.microsoft.com/office/drawing/2014/main" id="{049F60DC-5576-885B-AEAD-8F0F408AA803}"/>
              </a:ext>
            </a:extLst>
          </p:cNvPr>
          <p:cNvSpPr>
            <a:spLocks noGrp="1"/>
          </p:cNvSpPr>
          <p:nvPr>
            <p:ph type="subTitle"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WRT Module E –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Barberstown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latin typeface="Calibri" panose="020F0502020204030204" pitchFamily="34" charset="0"/>
                <a:ea typeface="Calibri" panose="020F0502020204030204" pitchFamily="34" charset="0"/>
                <a:cs typeface="Times New Roman" panose="02020603050405020304" pitchFamily="18" charset="0"/>
              </a:rPr>
              <a:t>Observation by Conor O’Malley requesting inclusion of Lucan North Railway Station as part of Dart West + Railway Order</a:t>
            </a:r>
            <a:endParaRPr lang="en-IE" dirty="0"/>
          </a:p>
        </p:txBody>
      </p:sp>
    </p:spTree>
    <p:extLst>
      <p:ext uri="{BB962C8B-B14F-4D97-AF65-F5344CB8AC3E}">
        <p14:creationId xmlns:p14="http://schemas.microsoft.com/office/powerpoint/2010/main" val="191873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963C6-5114-4625-AAA3-92BBE08465F9}"/>
              </a:ext>
            </a:extLst>
          </p:cNvPr>
          <p:cNvSpPr>
            <a:spLocks noGrp="1"/>
          </p:cNvSpPr>
          <p:nvPr>
            <p:ph type="title"/>
          </p:nvPr>
        </p:nvSpPr>
        <p:spPr>
          <a:xfrm>
            <a:off x="838200" y="0"/>
            <a:ext cx="10515600" cy="756309"/>
          </a:xfrm>
        </p:spPr>
        <p:txBody>
          <a:bodyPr>
            <a:normAutofit/>
          </a:bodyPr>
          <a:lstStyle/>
          <a:p>
            <a:r>
              <a:rPr lang="en-GB" sz="1600" b="1" kern="100" dirty="0">
                <a:effectLst/>
                <a:latin typeface="Calibri" panose="020F0502020204030204" pitchFamily="34" charset="0"/>
                <a:ea typeface="Calibri" panose="020F0502020204030204" pitchFamily="34" charset="0"/>
                <a:cs typeface="Times New Roman" panose="02020603050405020304" pitchFamily="18" charset="0"/>
              </a:rPr>
              <a:t>A station at Lucan North as a condition of the Dart West + Railway Order</a:t>
            </a:r>
            <a:endParaRPr lang="en-IE" sz="1600" dirty="0"/>
          </a:p>
        </p:txBody>
      </p:sp>
      <p:sp>
        <p:nvSpPr>
          <p:cNvPr id="3" name="Content Placeholder 2">
            <a:extLst>
              <a:ext uri="{FF2B5EF4-FFF2-40B4-BE49-F238E27FC236}">
                <a16:creationId xmlns:a16="http://schemas.microsoft.com/office/drawing/2014/main" id="{4AEEBF2A-BB07-813A-A2F9-83567353AFFD}"/>
              </a:ext>
            </a:extLst>
          </p:cNvPr>
          <p:cNvSpPr>
            <a:spLocks noGrp="1"/>
          </p:cNvSpPr>
          <p:nvPr>
            <p:ph idx="1"/>
          </p:nvPr>
        </p:nvSpPr>
        <p:spPr>
          <a:xfrm>
            <a:off x="238664" y="1436506"/>
            <a:ext cx="11714671" cy="5671659"/>
          </a:xfrm>
        </p:spPr>
        <p:txBody>
          <a:bodyPr>
            <a:normAutofit fontScale="25000" lnSpcReduction="20000"/>
          </a:bodyPr>
          <a:lstStyle/>
          <a:p>
            <a:pPr marL="0" lvl="0" indent="0">
              <a:lnSpc>
                <a:spcPct val="107000"/>
              </a:lnSpc>
              <a:buNone/>
            </a:pP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Proposed to:</a:t>
            </a:r>
          </a:p>
          <a:p>
            <a:pPr marL="342900" lvl="0" indent="-342900">
              <a:lnSpc>
                <a:spcPct val="107000"/>
              </a:lnSpc>
              <a:spcBef>
                <a:spcPts val="500"/>
              </a:spcBef>
              <a:buFont typeface="+mj-lt"/>
              <a:buAutoNum type="arabicPeriod"/>
            </a:pP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Address the existing gap in station provision - The distance between Leixlip </a:t>
            </a:r>
            <a:r>
              <a:rPr lang="en-GB" sz="5600" kern="100" dirty="0" err="1">
                <a:effectLst/>
                <a:latin typeface="Calibri" panose="020F0502020204030204" pitchFamily="34" charset="0"/>
                <a:ea typeface="Calibri" panose="020F0502020204030204" pitchFamily="34" charset="0"/>
                <a:cs typeface="Times New Roman" panose="02020603050405020304" pitchFamily="18" charset="0"/>
              </a:rPr>
              <a:t>Confey</a:t>
            </a: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 and Clonsilla is x3 the walking distance, and x2.5 the driving distance, vs the distance between comparable stations on the same line.</a:t>
            </a:r>
            <a:endParaRPr lang="en-IE"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500"/>
              </a:spcBef>
              <a:buFont typeface="+mj-lt"/>
              <a:buAutoNum type="arabicPeriod"/>
            </a:pP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Mitigate a further increase in the already severe congestion on the surrounding road infrastructure which will be exacerbated by continued planned development of Adamstown and </a:t>
            </a:r>
            <a:r>
              <a:rPr lang="en-GB" sz="5600" kern="100" dirty="0" err="1">
                <a:effectLst/>
                <a:latin typeface="Calibri" panose="020F0502020204030204" pitchFamily="34" charset="0"/>
                <a:ea typeface="Calibri" panose="020F0502020204030204" pitchFamily="34" charset="0"/>
                <a:cs typeface="Times New Roman" panose="02020603050405020304" pitchFamily="18" charset="0"/>
              </a:rPr>
              <a:t>Clonburris</a:t>
            </a: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 directly to the south.</a:t>
            </a:r>
            <a:endParaRPr lang="en-IE"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5000"/>
              </a:lnSpc>
              <a:spcBef>
                <a:spcPts val="500"/>
              </a:spcBef>
              <a:spcAft>
                <a:spcPts val="800"/>
              </a:spcAft>
              <a:buFont typeface="+mj-lt"/>
              <a:buAutoNum type="arabicPeriod"/>
            </a:pP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Decrease the resiliency risk for the M50 given the absence of a viable emergency alternative as outlined in the </a:t>
            </a:r>
            <a:r>
              <a:rPr lang="en-US" sz="5600" i="1" kern="0" dirty="0">
                <a:effectLst/>
                <a:latin typeface="Calibri" panose="020F0502020204030204" pitchFamily="34" charset="0"/>
                <a:ea typeface="Calibri" panose="020F0502020204030204" pitchFamily="34" charset="0"/>
                <a:cs typeface="Times New Roman" panose="02020603050405020304" pitchFamily="18" charset="0"/>
              </a:rPr>
              <a:t>Enhancing Motorway Operations Services M50 Resilience between M50 J6 and J7 Scoping Study</a:t>
            </a:r>
            <a:r>
              <a:rPr lang="en-US" sz="5600" kern="0" dirty="0">
                <a:effectLst/>
                <a:latin typeface="Calibri" panose="020F0502020204030204" pitchFamily="34" charset="0"/>
                <a:ea typeface="Calibri" panose="020F0502020204030204" pitchFamily="34" charset="0"/>
                <a:cs typeface="Times New Roman" panose="02020603050405020304" pitchFamily="18" charset="0"/>
              </a:rPr>
              <a:t> from May 2019, produced by Roughan &amp; O’Donovan – AECOM Alliance Consulting Engineers in conjunction with Transport Infrastructure Ireland [Document # 17.118 TO1722]</a:t>
            </a:r>
          </a:p>
          <a:p>
            <a:pPr marL="342900" lvl="0" indent="-342900">
              <a:lnSpc>
                <a:spcPct val="125000"/>
              </a:lnSpc>
              <a:spcBef>
                <a:spcPts val="500"/>
              </a:spcBef>
              <a:spcAft>
                <a:spcPts val="800"/>
              </a:spcAft>
              <a:buFont typeface="+mj-lt"/>
              <a:buAutoNum type="arabicPeriod"/>
            </a:pP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Alleviate the impact consequential to the potential development of Barnhill and </a:t>
            </a:r>
            <a:r>
              <a:rPr lang="en-GB" sz="5600" kern="100" dirty="0" err="1">
                <a:effectLst/>
                <a:latin typeface="Calibri" panose="020F0502020204030204" pitchFamily="34" charset="0"/>
                <a:ea typeface="Calibri" panose="020F0502020204030204" pitchFamily="34" charset="0"/>
                <a:cs typeface="Times New Roman" panose="02020603050405020304" pitchFamily="18" charset="0"/>
              </a:rPr>
              <a:t>Kellystown</a:t>
            </a: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 as recommended in the </a:t>
            </a:r>
            <a:r>
              <a:rPr lang="en-GB" sz="5600" i="1" kern="100" dirty="0">
                <a:effectLst/>
                <a:latin typeface="Calibri" panose="020F0502020204030204" pitchFamily="34" charset="0"/>
                <a:ea typeface="Calibri" panose="020F0502020204030204" pitchFamily="34" charset="0"/>
                <a:cs typeface="Times New Roman" panose="02020603050405020304" pitchFamily="18" charset="0"/>
              </a:rPr>
              <a:t>Opportunities for Transport Orientated Development (TOD) in Major Urban Centres - Dublin Study</a:t>
            </a: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 produced by the Department of Housing, Local Government and Heritage, and the Department of Transport, in June, which envisages 2700 additional homes in an area directly north of Lucan in the short to medium term.</a:t>
            </a:r>
            <a:endParaRPr lang="en-IE"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5000"/>
              </a:lnSpc>
              <a:spcBef>
                <a:spcPts val="500"/>
              </a:spcBef>
              <a:spcAft>
                <a:spcPts val="800"/>
              </a:spcAft>
              <a:buFont typeface="+mj-lt"/>
              <a:buAutoNum type="arabicPeriod"/>
            </a:pP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Contribute to the rebalancing of, and integration with, Lucan village – historically characterized by asymmetric and car dependent development – and local amenity spaces consistent with National, Regional and Local Planning Frameworks and supporting several strategic targets and multi-purpose themes (including compact growth, high quality public realms, well designed neighbourhoods, community health and wellbeing, attractive walking and cycling environments, village regeneration and underpinning local businesses), with the potential to contribute to the objective of reducing the chronic housing shortage in an environmentally sustainable, low carbon and resilient manner, whilst increasing public access with the adoption of complimentary use along the River Liffey corridor.</a:t>
            </a:r>
          </a:p>
          <a:p>
            <a:pPr marL="342900" lvl="0" indent="-342900">
              <a:lnSpc>
                <a:spcPct val="125000"/>
              </a:lnSpc>
              <a:spcBef>
                <a:spcPts val="500"/>
              </a:spcBef>
              <a:spcAft>
                <a:spcPts val="800"/>
              </a:spcAft>
              <a:buFont typeface="+mj-lt"/>
              <a:buAutoNum type="arabicPeriod"/>
            </a:pPr>
            <a:r>
              <a:rPr lang="en-GB" sz="5600" kern="100" dirty="0">
                <a:latin typeface="Calibri" panose="020F0502020204030204" pitchFamily="34" charset="0"/>
                <a:ea typeface="Calibri" panose="020F0502020204030204" pitchFamily="34" charset="0"/>
                <a:cs typeface="Times New Roman" panose="02020603050405020304" pitchFamily="18" charset="0"/>
              </a:rPr>
              <a:t>Avoid additional (unnecessary) cost and disruption, and delayed utility, where station provision is not completed concurrent to line upgrade.</a:t>
            </a:r>
          </a:p>
          <a:p>
            <a:pPr marL="342900" lvl="0" indent="-342900">
              <a:lnSpc>
                <a:spcPct val="125000"/>
              </a:lnSpc>
              <a:spcBef>
                <a:spcPts val="500"/>
              </a:spcBef>
              <a:spcAft>
                <a:spcPts val="800"/>
              </a:spcAft>
              <a:buFont typeface="+mj-lt"/>
              <a:buAutoNum type="arabicPeriod"/>
            </a:pPr>
            <a:r>
              <a:rPr lang="en-GB" sz="5600" kern="100" dirty="0">
                <a:effectLst/>
                <a:latin typeface="Calibri" panose="020F0502020204030204" pitchFamily="34" charset="0"/>
                <a:ea typeface="Calibri" panose="020F0502020204030204" pitchFamily="34" charset="0"/>
                <a:cs typeface="Times New Roman" panose="02020603050405020304" pitchFamily="18" charset="0"/>
              </a:rPr>
              <a:t>Aid Fáilte Ireland and South Dublin County Council (SDCC) </a:t>
            </a:r>
            <a:r>
              <a:rPr lang="en-GB" sz="5600" kern="100" dirty="0">
                <a:latin typeface="Calibri" panose="020F0502020204030204" pitchFamily="34" charset="0"/>
                <a:ea typeface="Calibri" panose="020F0502020204030204" pitchFamily="34" charset="0"/>
                <a:cs typeface="Times New Roman" panose="02020603050405020304" pitchFamily="18" charset="0"/>
              </a:rPr>
              <a:t>objective to develop Lucan village as a tourism destination with the need to increase public transport access and reduce traffic congestion - </a:t>
            </a:r>
            <a:r>
              <a:rPr lang="en-GB" sz="5600" kern="100" dirty="0">
                <a:ea typeface="Calibri" panose="020F0502020204030204" pitchFamily="34" charset="0"/>
                <a:cs typeface="Times New Roman" panose="02020603050405020304" pitchFamily="18" charset="0"/>
              </a:rPr>
              <a:t>see SDCC </a:t>
            </a:r>
            <a:r>
              <a:rPr lang="en-GB" sz="5600" i="1" kern="100" dirty="0">
                <a:ea typeface="Calibri" panose="020F0502020204030204" pitchFamily="34" charset="0"/>
                <a:cs typeface="Times New Roman" panose="02020603050405020304" pitchFamily="18" charset="0"/>
              </a:rPr>
              <a:t>P</a:t>
            </a:r>
            <a:r>
              <a:rPr lang="en-IE" sz="5600" i="1" kern="100" dirty="0" err="1">
                <a:ea typeface="Calibri" panose="020F0502020204030204" pitchFamily="34" charset="0"/>
                <a:cs typeface="Times New Roman" panose="02020603050405020304" pitchFamily="18" charset="0"/>
              </a:rPr>
              <a:t>ublic</a:t>
            </a:r>
            <a:r>
              <a:rPr lang="en-IE" sz="5600" i="1" kern="100" dirty="0">
                <a:ea typeface="Calibri" panose="020F0502020204030204" pitchFamily="34" charset="0"/>
                <a:cs typeface="Times New Roman" panose="02020603050405020304" pitchFamily="18" charset="0"/>
              </a:rPr>
              <a:t> </a:t>
            </a:r>
            <a:r>
              <a:rPr lang="en-IE" sz="5600" b="0" i="1" dirty="0">
                <a:effectLst/>
              </a:rPr>
              <a:t>Consultation Reports on Developing Lucan as a Tourist Destination 2021/22</a:t>
            </a:r>
            <a:endParaRPr lang="en-IE" sz="5600" i="1" kern="100" dirty="0">
              <a:effectLst/>
              <a:ea typeface="Calibri" panose="020F0502020204030204" pitchFamily="34" charset="0"/>
              <a:cs typeface="Times New Roman" panose="02020603050405020304" pitchFamily="18" charset="0"/>
            </a:endParaRPr>
          </a:p>
          <a:p>
            <a:endParaRPr lang="en-IE" dirty="0"/>
          </a:p>
        </p:txBody>
      </p:sp>
      <p:sp>
        <p:nvSpPr>
          <p:cNvPr id="4" name="Title 1">
            <a:extLst>
              <a:ext uri="{FF2B5EF4-FFF2-40B4-BE49-F238E27FC236}">
                <a16:creationId xmlns:a16="http://schemas.microsoft.com/office/drawing/2014/main" id="{28E77038-E711-9C51-57BD-D1A987F98DE8}"/>
              </a:ext>
            </a:extLst>
          </p:cNvPr>
          <p:cNvSpPr txBox="1">
            <a:spLocks/>
          </p:cNvSpPr>
          <p:nvPr/>
        </p:nvSpPr>
        <p:spPr>
          <a:xfrm>
            <a:off x="838199" y="566645"/>
            <a:ext cx="10515600" cy="7563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Aft>
                <a:spcPts val="8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An Bord Pleanála has a responsibility to support the coherent and cohesive implementation of planning frameworks and the joining-up /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desiloization</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and future-proofing of objectives.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2115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462</Words>
  <Application>Microsoft Office PowerPoint</Application>
  <PresentationFormat>Widescreen</PresentationFormat>
  <Paragraphs>13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Case #: ABP-314232-22 Dart West + Railway Order</vt:lpstr>
      <vt:lpstr>A station at Lucan North as a condition of the Dart West + Railway Order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 ABP-314232-22 Dart West + Railway Order</dc:title>
  <dc:creator>Conor O'Malley</dc:creator>
  <cp:lastModifiedBy>Niamh Thornton</cp:lastModifiedBy>
  <cp:revision>9</cp:revision>
  <cp:lastPrinted>2023-09-26T13:29:16Z</cp:lastPrinted>
  <dcterms:created xsi:type="dcterms:W3CDTF">2023-09-26T10:19:31Z</dcterms:created>
  <dcterms:modified xsi:type="dcterms:W3CDTF">2023-09-27T09:19:06Z</dcterms:modified>
</cp:coreProperties>
</file>